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Default Extension="tiff" ContentType="image/tif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256" r:id="rId2"/>
    <p:sldId id="274" r:id="rId3"/>
    <p:sldId id="270" r:id="rId4"/>
    <p:sldId id="277" r:id="rId5"/>
    <p:sldId id="282" r:id="rId6"/>
    <p:sldId id="283" r:id="rId7"/>
    <p:sldId id="284" r:id="rId8"/>
    <p:sldId id="285" r:id="rId9"/>
    <p:sldId id="286" r:id="rId10"/>
    <p:sldId id="295" r:id="rId11"/>
    <p:sldId id="287" r:id="rId12"/>
    <p:sldId id="288" r:id="rId13"/>
    <p:sldId id="289" r:id="rId14"/>
    <p:sldId id="290" r:id="rId15"/>
    <p:sldId id="291" r:id="rId16"/>
    <p:sldId id="292" r:id="rId17"/>
    <p:sldId id="281" r:id="rId18"/>
    <p:sldId id="268" r:id="rId19"/>
    <p:sldId id="269" r:id="rId20"/>
    <p:sldId id="294" r:id="rId2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7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2CE07EC-C721-400C-8178-32EA4F602566}" type="datetimeFigureOut">
              <a:rPr lang="en-US" smtClean="0"/>
              <a:pPr/>
              <a:t>10/21/2010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B90A9D3-006E-4A59-B72A-D96CC2445D05}"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091907AC-AB0E-4602-A64A-28CA2CB530E1}" type="datetimeFigureOut">
              <a:rPr lang="en-US" smtClean="0"/>
              <a:pPr/>
              <a:t>10/21/2010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1E80583B-2BD8-4597-A3F3-55FE175A49A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Both</a:t>
            </a:r>
            <a:r>
              <a:rPr lang="en-US" baseline="0" dirty="0" smtClean="0"/>
              <a:t> basins are essentially fully built out.  Meaning that the maximum allowed amount impervious surfaces already exists.  Max allowed impervious surface is based on land use.</a:t>
            </a:r>
            <a:endParaRPr lang="en-US" dirty="0"/>
          </a:p>
        </p:txBody>
      </p:sp>
      <p:sp>
        <p:nvSpPr>
          <p:cNvPr id="4" name="Slide Number Placeholder 3"/>
          <p:cNvSpPr>
            <a:spLocks noGrp="1"/>
          </p:cNvSpPr>
          <p:nvPr>
            <p:ph type="sldNum" sz="quarter" idx="10"/>
          </p:nvPr>
        </p:nvSpPr>
        <p:spPr/>
        <p:txBody>
          <a:bodyPr/>
          <a:lstStyle/>
          <a:p>
            <a:fld id="{917340EE-42EB-41D1-AB91-664E83D704EA}" type="slidenum">
              <a:rPr lang="en-US" smtClean="0"/>
              <a:pPr/>
              <a:t>11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Forested conditions – Natural hydrology</a:t>
            </a:r>
          </a:p>
          <a:p>
            <a:r>
              <a:rPr lang="en-US" dirty="0" smtClean="0"/>
              <a:t>Developed conditions Increase surface water runoff.</a:t>
            </a:r>
            <a:endParaRPr lang="en-US" dirty="0"/>
          </a:p>
        </p:txBody>
      </p:sp>
      <p:sp>
        <p:nvSpPr>
          <p:cNvPr id="4" name="Slide Number Placeholder 3"/>
          <p:cNvSpPr>
            <a:spLocks noGrp="1"/>
          </p:cNvSpPr>
          <p:nvPr>
            <p:ph type="sldNum" sz="quarter" idx="10"/>
          </p:nvPr>
        </p:nvSpPr>
        <p:spPr/>
        <p:txBody>
          <a:bodyPr/>
          <a:lstStyle/>
          <a:p>
            <a:fld id="{917340EE-42EB-41D1-AB91-664E83D704EA}" type="slidenum">
              <a:rPr lang="en-US" smtClean="0"/>
              <a:pPr/>
              <a:t>12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Previous</a:t>
            </a:r>
            <a:r>
              <a:rPr lang="en-US" baseline="0" dirty="0" smtClean="0"/>
              <a:t> to the early 1990”s no consideration for surface water.  Current condition in the Hamlin Creek Subbasin and the West Lake Washington Basin is uncontrolled surface water runoff, except for newer developments.</a:t>
            </a:r>
            <a:endParaRPr lang="en-US" dirty="0"/>
          </a:p>
        </p:txBody>
      </p:sp>
      <p:sp>
        <p:nvSpPr>
          <p:cNvPr id="4" name="Slide Number Placeholder 3"/>
          <p:cNvSpPr>
            <a:spLocks noGrp="1"/>
          </p:cNvSpPr>
          <p:nvPr>
            <p:ph type="sldNum" sz="quarter" idx="10"/>
          </p:nvPr>
        </p:nvSpPr>
        <p:spPr/>
        <p:txBody>
          <a:bodyPr/>
          <a:lstStyle/>
          <a:p>
            <a:fld id="{917340EE-42EB-41D1-AB91-664E83D704EA}" type="slidenum">
              <a:rPr lang="en-US" smtClean="0"/>
              <a:pPr/>
              <a:t>13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Drainage separated by basins.  Rough estimate based on topography and what is known.</a:t>
            </a:r>
            <a:endParaRPr lang="en-US" dirty="0"/>
          </a:p>
        </p:txBody>
      </p:sp>
      <p:sp>
        <p:nvSpPr>
          <p:cNvPr id="4" name="Slide Number Placeholder 3"/>
          <p:cNvSpPr>
            <a:spLocks noGrp="1"/>
          </p:cNvSpPr>
          <p:nvPr>
            <p:ph type="sldNum" sz="quarter" idx="10"/>
          </p:nvPr>
        </p:nvSpPr>
        <p:spPr/>
        <p:txBody>
          <a:bodyPr/>
          <a:lstStyle/>
          <a:p>
            <a:fld id="{917340EE-42EB-41D1-AB91-664E83D704EA}" type="slidenum">
              <a:rPr lang="en-US" smtClean="0"/>
              <a:pPr/>
              <a:t>14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aseline="0" dirty="0" smtClean="0"/>
              <a:t>NPDES Phase II, issued by DOE to City.  Sets surface water requirements the City must meet.</a:t>
            </a:r>
          </a:p>
          <a:p>
            <a:pPr defTabSz="931774">
              <a:defRPr/>
            </a:pPr>
            <a:endParaRPr lang="en-US" dirty="0" smtClean="0"/>
          </a:p>
          <a:p>
            <a:r>
              <a:rPr lang="en-US" dirty="0" smtClean="0"/>
              <a:t>DOE Surface Water Design Manual for Western Washington</a:t>
            </a:r>
          </a:p>
          <a:p>
            <a:r>
              <a:rPr lang="en-US" dirty="0" smtClean="0"/>
              <a:t>Experts from DOE, King County, Puget sound Water quality Team, fish and wildlife,</a:t>
            </a:r>
            <a:r>
              <a:rPr lang="en-US" baseline="0" dirty="0" smtClean="0"/>
              <a:t> Utility companies, Cities, counties, watershed groups</a:t>
            </a:r>
          </a:p>
          <a:p>
            <a:endParaRPr lang="en-US" baseline="0" dirty="0" smtClean="0"/>
          </a:p>
          <a:p>
            <a:r>
              <a:rPr lang="en-US" baseline="0" dirty="0" smtClean="0"/>
              <a:t>SMC 13.10 spells out the requirements applicable to development</a:t>
            </a:r>
          </a:p>
        </p:txBody>
      </p:sp>
      <p:sp>
        <p:nvSpPr>
          <p:cNvPr id="4" name="Slide Number Placeholder 3"/>
          <p:cNvSpPr>
            <a:spLocks noGrp="1"/>
          </p:cNvSpPr>
          <p:nvPr>
            <p:ph type="sldNum" sz="quarter" idx="10"/>
          </p:nvPr>
        </p:nvSpPr>
        <p:spPr/>
        <p:txBody>
          <a:bodyPr/>
          <a:lstStyle/>
          <a:p>
            <a:fld id="{917340EE-42EB-41D1-AB91-664E83D704EA}" type="slidenum">
              <a:rPr lang="en-US" smtClean="0"/>
              <a:pPr/>
              <a:t>15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Any development that can not mitigate impacts must adjust proposal until</a:t>
            </a:r>
            <a:r>
              <a:rPr lang="en-US" baseline="0" dirty="0" smtClean="0"/>
              <a:t> it meets the specific onsite and offsite conditions.  SMC 13.10 requires Low impact development.  </a:t>
            </a:r>
          </a:p>
          <a:p>
            <a:r>
              <a:rPr lang="en-US" baseline="0" dirty="0" smtClean="0"/>
              <a:t>For projects triggering flow control, any water that is not managed onsite must be held onsite and released at a metered rate.  (detention)</a:t>
            </a:r>
          </a:p>
          <a:p>
            <a:endParaRPr lang="en-US" baseline="0" dirty="0" smtClean="0"/>
          </a:p>
          <a:p>
            <a:pPr marL="0" lvl="1" defTabSz="931774">
              <a:defRPr/>
            </a:pPr>
            <a:r>
              <a:rPr lang="en-US" dirty="0" smtClean="0">
                <a:solidFill>
                  <a:srgbClr val="002060"/>
                </a:solidFill>
              </a:rPr>
              <a:t>5,000 SF NEW Impervious Surface = Flow Control</a:t>
            </a:r>
          </a:p>
          <a:p>
            <a:pPr marL="0" lvl="1" defTabSz="931774">
              <a:defRPr/>
            </a:pPr>
            <a:endParaRPr lang="en-US" dirty="0" smtClean="0">
              <a:solidFill>
                <a:srgbClr val="002060"/>
              </a:solidFill>
            </a:endParaRPr>
          </a:p>
          <a:p>
            <a:pPr marL="0" lvl="1" defTabSz="931774">
              <a:defRPr/>
            </a:pPr>
            <a:r>
              <a:rPr lang="en-US" dirty="0" smtClean="0">
                <a:solidFill>
                  <a:srgbClr val="002060"/>
                </a:solidFill>
              </a:rPr>
              <a:t>Adequate</a:t>
            </a:r>
            <a:r>
              <a:rPr lang="en-US" baseline="0" dirty="0" smtClean="0">
                <a:solidFill>
                  <a:srgbClr val="002060"/>
                </a:solidFill>
              </a:rPr>
              <a:t> infrastructure is listed here because this may be a problem in this area.  Depend on how much low impact development onsite and also what sort of frontage improvements will be installed.  </a:t>
            </a:r>
            <a:endParaRPr lang="en-US"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917340EE-42EB-41D1-AB91-664E83D704EA}" type="slidenum">
              <a:rPr lang="en-US" smtClean="0"/>
              <a:pPr/>
              <a:t>16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F695927F-1183-4186-86D8-3B9C5A6910EB}" type="datetimeFigureOut">
              <a:rPr lang="en-US" smtClean="0"/>
              <a:pPr/>
              <a:t>10/21/2010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C8ADE422-CEFD-41D2-A35E-2C9392CDA9F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695927F-1183-4186-86D8-3B9C5A6910EB}" type="datetimeFigureOut">
              <a:rPr lang="en-US" smtClean="0"/>
              <a:pPr/>
              <a:t>10/21/2010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ADE422-CEFD-41D2-A35E-2C9392CDA9F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695927F-1183-4186-86D8-3B9C5A6910EB}" type="datetimeFigureOut">
              <a:rPr lang="en-US" smtClean="0"/>
              <a:pPr/>
              <a:t>10/21/2010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ADE422-CEFD-41D2-A35E-2C9392CDA9F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695927F-1183-4186-86D8-3B9C5A6910EB}" type="datetimeFigureOut">
              <a:rPr lang="en-US" smtClean="0"/>
              <a:pPr/>
              <a:t>10/21/2010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ADE422-CEFD-41D2-A35E-2C9392CDA9F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695927F-1183-4186-86D8-3B9C5A6910EB}" type="datetimeFigureOut">
              <a:rPr lang="en-US" smtClean="0"/>
              <a:pPr/>
              <a:t>10/21/2010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ADE422-CEFD-41D2-A35E-2C9392CDA9F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695927F-1183-4186-86D8-3B9C5A6910EB}" type="datetimeFigureOut">
              <a:rPr lang="en-US" smtClean="0"/>
              <a:pPr/>
              <a:t>10/21/2010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ADE422-CEFD-41D2-A35E-2C9392CDA9F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695927F-1183-4186-86D8-3B9C5A6910EB}" type="datetimeFigureOut">
              <a:rPr lang="en-US" smtClean="0"/>
              <a:pPr/>
              <a:t>10/21/2010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ADE422-CEFD-41D2-A35E-2C9392CDA9F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695927F-1183-4186-86D8-3B9C5A6910EB}" type="datetimeFigureOut">
              <a:rPr lang="en-US" smtClean="0"/>
              <a:pPr/>
              <a:t>10/21/2010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ADE422-CEFD-41D2-A35E-2C9392CDA9F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95927F-1183-4186-86D8-3B9C5A6910EB}" type="datetimeFigureOut">
              <a:rPr lang="en-US" smtClean="0"/>
              <a:pPr/>
              <a:t>10/21/2010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ADE422-CEFD-41D2-A35E-2C9392CDA9F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695927F-1183-4186-86D8-3B9C5A6910EB}" type="datetimeFigureOut">
              <a:rPr lang="en-US" smtClean="0"/>
              <a:pPr/>
              <a:t>10/21/2010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ADE422-CEFD-41D2-A35E-2C9392CDA9F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695927F-1183-4186-86D8-3B9C5A6910EB}" type="datetimeFigureOut">
              <a:rPr lang="en-US" smtClean="0"/>
              <a:pPr/>
              <a:t>10/21/2010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C8ADE422-CEFD-41D2-A35E-2C9392CDA9F7}"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695927F-1183-4186-86D8-3B9C5A6910EB}" type="datetimeFigureOut">
              <a:rPr lang="en-US" smtClean="0"/>
              <a:pPr/>
              <a:t>10/21/2010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8ADE422-CEFD-41D2-A35E-2C9392CDA9F7}"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mailto:scohn@shorelinewa.gov" TargetMode="External"/><Relationship Id="rId2" Type="http://schemas.openxmlformats.org/officeDocument/2006/relationships/hyperlink" Target="mailto:mredinger@shorelinewa.gov" TargetMode="External"/><Relationship Id="rId1" Type="http://schemas.openxmlformats.org/officeDocument/2006/relationships/slideLayout" Target="../slideLayouts/slideLayout2.xml"/><Relationship Id="rId4" Type="http://schemas.openxmlformats.org/officeDocument/2006/relationships/hyperlink" Target="mailto:jmosqueda@shorelinewa.gov" TargetMode="Externa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914400"/>
            <a:ext cx="9144000" cy="2286000"/>
          </a:xfrm>
        </p:spPr>
        <p:txBody>
          <a:bodyPr>
            <a:normAutofit/>
          </a:bodyPr>
          <a:lstStyle/>
          <a:p>
            <a:r>
              <a:rPr lang="en-US" dirty="0" smtClean="0">
                <a:latin typeface="Candara" pitchFamily="34" charset="0"/>
              </a:rPr>
              <a:t>Southeast Neighborhoods Subarea Plan Implementation</a:t>
            </a:r>
            <a:endParaRPr lang="en-US" dirty="0">
              <a:latin typeface="Candara" pitchFamily="34" charset="0"/>
            </a:endParaRPr>
          </a:p>
        </p:txBody>
      </p:sp>
      <p:sp>
        <p:nvSpPr>
          <p:cNvPr id="3" name="Subtitle 2"/>
          <p:cNvSpPr>
            <a:spLocks noGrp="1"/>
          </p:cNvSpPr>
          <p:nvPr>
            <p:ph type="subTitle" idx="1"/>
          </p:nvPr>
        </p:nvSpPr>
        <p:spPr/>
        <p:txBody>
          <a:bodyPr/>
          <a:lstStyle/>
          <a:p>
            <a:r>
              <a:rPr lang="en-US" b="1" dirty="0" smtClean="0">
                <a:latin typeface="Candara" pitchFamily="34" charset="0"/>
              </a:rPr>
              <a:t>October 21, 2010</a:t>
            </a:r>
          </a:p>
          <a:p>
            <a:r>
              <a:rPr lang="en-US" b="1" dirty="0" smtClean="0">
                <a:latin typeface="Candara" pitchFamily="34" charset="0"/>
              </a:rPr>
              <a:t>Planning Commission Study Session</a:t>
            </a:r>
          </a:p>
          <a:p>
            <a:endParaRPr lang="en-US" b="1" dirty="0">
              <a:latin typeface="Candara" pitchFamily="34" charset="0"/>
            </a:endParaRPr>
          </a:p>
        </p:txBody>
      </p:sp>
      <p:pic>
        <p:nvPicPr>
          <p:cNvPr id="39937" name="Picture 1" descr="I:\logosolidrsz.jpg"/>
          <p:cNvPicPr>
            <a:picLocks noChangeAspect="1" noChangeArrowheads="1"/>
          </p:cNvPicPr>
          <p:nvPr/>
        </p:nvPicPr>
        <p:blipFill>
          <a:blip r:embed="rId2" cstate="print"/>
          <a:srcRect/>
          <a:stretch>
            <a:fillRect/>
          </a:stretch>
        </p:blipFill>
        <p:spPr bwMode="auto">
          <a:xfrm>
            <a:off x="6553200" y="4419600"/>
            <a:ext cx="1752600" cy="1182094"/>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ormAutofit/>
          </a:bodyPr>
          <a:lstStyle/>
          <a:p>
            <a:r>
              <a:rPr lang="en-US" b="1" dirty="0" smtClean="0">
                <a:latin typeface="Candara" pitchFamily="34" charset="0"/>
              </a:rPr>
              <a:t>Transition Zoning</a:t>
            </a:r>
            <a:endParaRPr lang="en-US" b="1" dirty="0">
              <a:latin typeface="Candara" pitchFamily="34" charset="0"/>
            </a:endParaRPr>
          </a:p>
        </p:txBody>
      </p:sp>
      <p:pic>
        <p:nvPicPr>
          <p:cNvPr id="64514" name="Picture 2"/>
          <p:cNvPicPr>
            <a:picLocks noGrp="1" noChangeAspect="1" noChangeArrowheads="1"/>
          </p:cNvPicPr>
          <p:nvPr>
            <p:ph idx="1"/>
          </p:nvPr>
        </p:nvPicPr>
        <p:blipFill>
          <a:blip r:embed="rId2" cstate="print"/>
          <a:srcRect l="27779" t="27089" r="22224" b="8680"/>
          <a:stretch>
            <a:fillRect/>
          </a:stretch>
        </p:blipFill>
        <p:spPr bwMode="auto">
          <a:xfrm>
            <a:off x="1524000" y="1557866"/>
            <a:ext cx="6019800" cy="5168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305800" cy="1466088"/>
          </a:xfr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en-US" sz="3600" dirty="0" smtClean="0">
                <a:ln w="19050">
                  <a:solidFill>
                    <a:schemeClr val="tx1"/>
                  </a:solidFill>
                </a:ln>
                <a:solidFill>
                  <a:srgbClr val="002060"/>
                </a:solidFill>
                <a:latin typeface="Candara" pitchFamily="34" charset="0"/>
              </a:rPr>
              <a:t>Drainage Basins </a:t>
            </a:r>
            <a:r>
              <a:rPr lang="en-US" sz="3600" dirty="0" smtClean="0">
                <a:solidFill>
                  <a:srgbClr val="002060"/>
                </a:solidFill>
                <a:latin typeface="Candara" pitchFamily="34" charset="0"/>
              </a:rPr>
              <a:t/>
            </a:r>
            <a:br>
              <a:rPr lang="en-US" sz="3600" dirty="0" smtClean="0">
                <a:solidFill>
                  <a:srgbClr val="002060"/>
                </a:solidFill>
                <a:latin typeface="Candara" pitchFamily="34" charset="0"/>
              </a:rPr>
            </a:br>
            <a:r>
              <a:rPr lang="en-US" sz="3600" dirty="0" smtClean="0">
                <a:solidFill>
                  <a:srgbClr val="002060"/>
                </a:solidFill>
                <a:latin typeface="Candara" pitchFamily="34" charset="0"/>
              </a:rPr>
              <a:t>Thornton Creek- Hamlin Creek</a:t>
            </a:r>
            <a:br>
              <a:rPr lang="en-US" sz="3600" dirty="0" smtClean="0">
                <a:solidFill>
                  <a:srgbClr val="002060"/>
                </a:solidFill>
                <a:latin typeface="Candara" pitchFamily="34" charset="0"/>
              </a:rPr>
            </a:br>
            <a:r>
              <a:rPr lang="en-US" sz="3600" dirty="0" smtClean="0">
                <a:solidFill>
                  <a:srgbClr val="002060"/>
                </a:solidFill>
                <a:latin typeface="Candara" pitchFamily="34" charset="0"/>
              </a:rPr>
              <a:t>West Lake Washington</a:t>
            </a:r>
            <a:endParaRPr lang="en-US" sz="3600" dirty="0">
              <a:solidFill>
                <a:srgbClr val="002060"/>
              </a:solidFill>
              <a:latin typeface="Candara" pitchFamily="34" charset="0"/>
            </a:endParaRPr>
          </a:p>
        </p:txBody>
      </p:sp>
      <p:pic>
        <p:nvPicPr>
          <p:cNvPr id="5" name="Picture 4" descr="se neig basins.bmp"/>
          <p:cNvPicPr>
            <a:picLocks noChangeAspect="1"/>
          </p:cNvPicPr>
          <p:nvPr/>
        </p:nvPicPr>
        <p:blipFill>
          <a:blip r:embed="rId3" cstate="print"/>
          <a:stretch>
            <a:fillRect/>
          </a:stretch>
        </p:blipFill>
        <p:spPr>
          <a:xfrm>
            <a:off x="1371600" y="2209800"/>
            <a:ext cx="6629400" cy="4191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762000"/>
            <a:ext cx="7924800" cy="838200"/>
          </a:xfr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anchor="ctr">
            <a:normAutofit fontScale="90000"/>
          </a:bodyPr>
          <a:lstStyle/>
          <a:p>
            <a:pPr algn="ctr"/>
            <a:r>
              <a:rPr lang="en-US" dirty="0" smtClean="0">
                <a:solidFill>
                  <a:srgbClr val="002060"/>
                </a:solidFill>
                <a:latin typeface="Calibri" pitchFamily="34" charset="0"/>
              </a:rPr>
              <a:t/>
            </a:r>
            <a:br>
              <a:rPr lang="en-US" dirty="0" smtClean="0">
                <a:solidFill>
                  <a:srgbClr val="002060"/>
                </a:solidFill>
                <a:latin typeface="Calibri" pitchFamily="34" charset="0"/>
              </a:rPr>
            </a:br>
            <a:r>
              <a:rPr lang="en-US" sz="5300" dirty="0" smtClean="0">
                <a:ln w="19050">
                  <a:solidFill>
                    <a:schemeClr val="tx1"/>
                  </a:solidFill>
                </a:ln>
                <a:solidFill>
                  <a:srgbClr val="002060"/>
                </a:solidFill>
                <a:latin typeface="Candara" pitchFamily="34" charset="0"/>
              </a:rPr>
              <a:t>Hydrology</a:t>
            </a:r>
            <a:r>
              <a:rPr lang="en-US" sz="5300" dirty="0" smtClean="0">
                <a:ln w="19050">
                  <a:solidFill>
                    <a:schemeClr val="tx1"/>
                  </a:solidFill>
                </a:ln>
                <a:solidFill>
                  <a:schemeClr val="tx2">
                    <a:lumMod val="50000"/>
                  </a:schemeClr>
                </a:solidFill>
                <a:latin typeface="Candara" pitchFamily="34" charset="0"/>
              </a:rPr>
              <a:t/>
            </a:r>
            <a:br>
              <a:rPr lang="en-US" sz="5300" dirty="0" smtClean="0">
                <a:ln w="19050">
                  <a:solidFill>
                    <a:schemeClr val="tx1"/>
                  </a:solidFill>
                </a:ln>
                <a:solidFill>
                  <a:schemeClr val="tx2">
                    <a:lumMod val="50000"/>
                  </a:schemeClr>
                </a:solidFill>
                <a:latin typeface="Candara" pitchFamily="34" charset="0"/>
              </a:rPr>
            </a:br>
            <a:endParaRPr lang="en-US" sz="5300" dirty="0">
              <a:ln w="19050">
                <a:solidFill>
                  <a:schemeClr val="tx1"/>
                </a:solidFill>
              </a:ln>
              <a:solidFill>
                <a:schemeClr val="tx2">
                  <a:lumMod val="50000"/>
                </a:schemeClr>
              </a:solidFill>
              <a:latin typeface="Candara" pitchFamily="34" charset="0"/>
            </a:endParaRPr>
          </a:p>
        </p:txBody>
      </p:sp>
      <p:pic>
        <p:nvPicPr>
          <p:cNvPr id="13" name="Picture 12" descr="H2Ocycle.jpg"/>
          <p:cNvPicPr>
            <a:picLocks noChangeAspect="1"/>
          </p:cNvPicPr>
          <p:nvPr/>
        </p:nvPicPr>
        <p:blipFill>
          <a:blip r:embed="rId3" cstate="print"/>
          <a:stretch>
            <a:fillRect/>
          </a:stretch>
        </p:blipFill>
        <p:spPr>
          <a:xfrm>
            <a:off x="685800" y="1752600"/>
            <a:ext cx="7772400" cy="4419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anchor="ctr">
            <a:normAutofit fontScale="90000"/>
          </a:bodyPr>
          <a:lstStyle/>
          <a:p>
            <a:pPr algn="ctr"/>
            <a:r>
              <a:rPr lang="en-US" dirty="0" smtClean="0"/>
              <a:t/>
            </a:r>
            <a:br>
              <a:rPr lang="en-US" dirty="0" smtClean="0"/>
            </a:br>
            <a:r>
              <a:rPr lang="en-US" sz="4900" dirty="0" smtClean="0">
                <a:solidFill>
                  <a:srgbClr val="002060"/>
                </a:solidFill>
                <a:latin typeface="Candara" pitchFamily="34" charset="0"/>
              </a:rPr>
              <a:t>Forest   	 &lt;1% runoff</a:t>
            </a:r>
            <a:br>
              <a:rPr lang="en-US" sz="4900" dirty="0" smtClean="0">
                <a:solidFill>
                  <a:srgbClr val="002060"/>
                </a:solidFill>
                <a:latin typeface="Candara" pitchFamily="34" charset="0"/>
              </a:rPr>
            </a:br>
            <a:r>
              <a:rPr lang="en-US" sz="4900" dirty="0" smtClean="0">
                <a:solidFill>
                  <a:srgbClr val="002060"/>
                </a:solidFill>
                <a:latin typeface="Candara" pitchFamily="34" charset="0"/>
              </a:rPr>
              <a:t>Post Development      20-30% runoff</a:t>
            </a:r>
            <a:r>
              <a:rPr lang="en-US" dirty="0" smtClean="0"/>
              <a:t/>
            </a:r>
            <a:br>
              <a:rPr lang="en-US" dirty="0" smtClean="0"/>
            </a:br>
            <a:endParaRPr lang="en-US" dirty="0"/>
          </a:p>
        </p:txBody>
      </p:sp>
      <p:pic>
        <p:nvPicPr>
          <p:cNvPr id="4" name="Content Placeholder 3" descr="hydrologic_cycle.gif"/>
          <p:cNvPicPr>
            <a:picLocks noGrp="1" noChangeAspect="1"/>
          </p:cNvPicPr>
          <p:nvPr>
            <p:ph idx="4294967295"/>
          </p:nvPr>
        </p:nvPicPr>
        <p:blipFill>
          <a:blip r:embed="rId3" cstate="print"/>
          <a:stretch>
            <a:fillRect/>
          </a:stretch>
        </p:blipFill>
        <p:spPr>
          <a:xfrm>
            <a:off x="1066800" y="2057400"/>
            <a:ext cx="7315200"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anchor="ctr">
            <a:normAutofit/>
          </a:bodyPr>
          <a:lstStyle/>
          <a:p>
            <a:pPr algn="ctr"/>
            <a:r>
              <a:rPr lang="en-US" sz="4800" dirty="0" smtClean="0">
                <a:ln w="19050">
                  <a:solidFill>
                    <a:schemeClr val="tx1"/>
                  </a:solidFill>
                </a:ln>
                <a:solidFill>
                  <a:srgbClr val="002060"/>
                </a:solidFill>
                <a:latin typeface="Candara" pitchFamily="34" charset="0"/>
                <a:ea typeface="+mn-ea"/>
                <a:cs typeface="+mn-cs"/>
              </a:rPr>
              <a:t>Surface Drainage Patterns</a:t>
            </a:r>
            <a:endParaRPr lang="en-US" sz="4800" dirty="0">
              <a:ln w="19050">
                <a:solidFill>
                  <a:schemeClr val="tx1"/>
                </a:solidFill>
              </a:ln>
              <a:solidFill>
                <a:srgbClr val="002060"/>
              </a:solidFill>
              <a:latin typeface="Candara" pitchFamily="34" charset="0"/>
              <a:ea typeface="+mn-ea"/>
              <a:cs typeface="+mn-cs"/>
            </a:endParaRPr>
          </a:p>
        </p:txBody>
      </p:sp>
      <p:pic>
        <p:nvPicPr>
          <p:cNvPr id="7" name="Content Placeholder 6" descr="3953_001.TIF"/>
          <p:cNvPicPr>
            <a:picLocks noGrp="1" noChangeAspect="1"/>
          </p:cNvPicPr>
          <p:nvPr>
            <p:ph idx="4294967295"/>
          </p:nvPr>
        </p:nvPicPr>
        <p:blipFill>
          <a:blip r:embed="rId3" cstate="print">
            <a:duotone>
              <a:schemeClr val="accent2">
                <a:shade val="45000"/>
                <a:satMod val="135000"/>
              </a:schemeClr>
              <a:prstClr val="white"/>
            </a:duotone>
          </a:blip>
          <a:srcRect r="14815" b="22388"/>
          <a:stretch>
            <a:fillRect/>
          </a:stretch>
        </p:blipFill>
        <p:spPr>
          <a:xfrm rot="16200000">
            <a:off x="2255921" y="1096879"/>
            <a:ext cx="4632158" cy="640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anchor="ctr">
            <a:normAutofit/>
          </a:bodyPr>
          <a:lstStyle/>
          <a:p>
            <a:pPr algn="ctr"/>
            <a:r>
              <a:rPr lang="en-US" dirty="0" smtClean="0">
                <a:ln w="19050">
                  <a:solidFill>
                    <a:schemeClr val="tx1"/>
                  </a:solidFill>
                </a:ln>
                <a:solidFill>
                  <a:srgbClr val="002060"/>
                </a:solidFill>
                <a:latin typeface="Candara" pitchFamily="34" charset="0"/>
              </a:rPr>
              <a:t>Standards</a:t>
            </a:r>
          </a:p>
        </p:txBody>
      </p:sp>
      <p:sp>
        <p:nvSpPr>
          <p:cNvPr id="3" name="Content Placeholder 2"/>
          <p:cNvSpPr>
            <a:spLocks noGrp="1"/>
          </p:cNvSpPr>
          <p:nvPr>
            <p:ph idx="4294967295"/>
          </p:nvPr>
        </p:nvSpPr>
        <p:spPr>
          <a:xfrm>
            <a:off x="457200" y="1935163"/>
            <a:ext cx="8229600" cy="4389437"/>
          </a:xfrm>
          <a:solidFill>
            <a:schemeClr val="accent6">
              <a:lumMod val="20000"/>
              <a:lumOff val="80000"/>
            </a:schemeClr>
          </a:solidFill>
          <a:ln/>
        </p:spPr>
        <p:style>
          <a:lnRef idx="2">
            <a:schemeClr val="accent2"/>
          </a:lnRef>
          <a:fillRef idx="1">
            <a:schemeClr val="lt1"/>
          </a:fillRef>
          <a:effectRef idx="0">
            <a:schemeClr val="accent2"/>
          </a:effectRef>
          <a:fontRef idx="minor">
            <a:schemeClr val="dk1"/>
          </a:fontRef>
        </p:style>
        <p:txBody>
          <a:bodyPr>
            <a:normAutofit/>
          </a:bodyPr>
          <a:lstStyle/>
          <a:p>
            <a:endParaRPr lang="en-US" sz="3600" b="1" dirty="0" smtClean="0">
              <a:ln>
                <a:solidFill>
                  <a:srgbClr val="002060"/>
                </a:solidFill>
              </a:ln>
              <a:solidFill>
                <a:srgbClr val="FF0000"/>
              </a:solidFill>
              <a:latin typeface="Calibri" pitchFamily="34" charset="0"/>
            </a:endParaRPr>
          </a:p>
          <a:p>
            <a:pPr lvl="1"/>
            <a:r>
              <a:rPr lang="en-US" sz="4800" b="1" dirty="0" err="1" smtClean="0">
                <a:ln>
                  <a:solidFill>
                    <a:srgbClr val="002060"/>
                  </a:solidFill>
                </a:ln>
                <a:solidFill>
                  <a:srgbClr val="FF0000"/>
                </a:solidFill>
                <a:latin typeface="Candara" pitchFamily="34" charset="0"/>
              </a:rPr>
              <a:t>NPDES</a:t>
            </a:r>
            <a:r>
              <a:rPr lang="en-US" sz="4800" b="1" dirty="0" smtClean="0">
                <a:ln>
                  <a:solidFill>
                    <a:srgbClr val="002060"/>
                  </a:solidFill>
                </a:ln>
                <a:solidFill>
                  <a:srgbClr val="FF0000"/>
                </a:solidFill>
                <a:latin typeface="Candara" pitchFamily="34" charset="0"/>
              </a:rPr>
              <a:t> Phase II Permit</a:t>
            </a:r>
          </a:p>
          <a:p>
            <a:pPr lvl="1"/>
            <a:r>
              <a:rPr lang="en-US" sz="4800" b="1" dirty="0" smtClean="0">
                <a:ln>
                  <a:solidFill>
                    <a:srgbClr val="002060"/>
                  </a:solidFill>
                </a:ln>
                <a:solidFill>
                  <a:srgbClr val="FF0000"/>
                </a:solidFill>
                <a:latin typeface="Candara" pitchFamily="34" charset="0"/>
              </a:rPr>
              <a:t>Department of Ecology</a:t>
            </a:r>
          </a:p>
          <a:p>
            <a:pPr lvl="1"/>
            <a:r>
              <a:rPr lang="en-US" sz="4800" b="1" dirty="0" smtClean="0">
                <a:ln>
                  <a:solidFill>
                    <a:srgbClr val="002060"/>
                  </a:solidFill>
                </a:ln>
                <a:solidFill>
                  <a:srgbClr val="FF0000"/>
                </a:solidFill>
                <a:latin typeface="Candara" pitchFamily="34" charset="0"/>
              </a:rPr>
              <a:t>SMC 13.10</a:t>
            </a:r>
          </a:p>
          <a:p>
            <a:pPr>
              <a:buNone/>
            </a:pPr>
            <a:endParaRPr lang="en-US" sz="4800" dirty="0" smtClean="0">
              <a:ln>
                <a:solidFill>
                  <a:srgbClr val="7030A0"/>
                </a:solidFill>
              </a:ln>
              <a:latin typeface="Calibr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anchor="ctr"/>
          <a:lstStyle/>
          <a:p>
            <a:pPr algn="ctr"/>
            <a:r>
              <a:rPr lang="en-US" dirty="0" smtClean="0">
                <a:ln w="19050">
                  <a:solidFill>
                    <a:schemeClr val="tx1"/>
                  </a:solidFill>
                </a:ln>
                <a:solidFill>
                  <a:srgbClr val="002060"/>
                </a:solidFill>
                <a:latin typeface="Candara" pitchFamily="34" charset="0"/>
              </a:rPr>
              <a:t>Development</a:t>
            </a:r>
            <a:endParaRPr lang="en-US" dirty="0">
              <a:ln w="19050">
                <a:solidFill>
                  <a:schemeClr val="tx1"/>
                </a:solidFill>
              </a:ln>
              <a:solidFill>
                <a:srgbClr val="002060"/>
              </a:solidFill>
              <a:latin typeface="Candara" pitchFamily="34" charset="0"/>
            </a:endParaRPr>
          </a:p>
        </p:txBody>
      </p:sp>
      <p:sp>
        <p:nvSpPr>
          <p:cNvPr id="3" name="Content Placeholder 2"/>
          <p:cNvSpPr>
            <a:spLocks noGrp="1"/>
          </p:cNvSpPr>
          <p:nvPr>
            <p:ph idx="4294967295"/>
          </p:nvPr>
        </p:nvSpPr>
        <p:spPr>
          <a:xfrm>
            <a:off x="457200" y="1905000"/>
            <a:ext cx="8305800" cy="4389438"/>
          </a:xfr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a:lstStyle/>
          <a:p>
            <a:endParaRPr lang="en-US" b="1" dirty="0" smtClean="0">
              <a:ln>
                <a:solidFill>
                  <a:srgbClr val="002060"/>
                </a:solidFill>
              </a:ln>
              <a:solidFill>
                <a:srgbClr val="FF0000"/>
              </a:solidFill>
              <a:latin typeface="Calibri" pitchFamily="34" charset="0"/>
            </a:endParaRPr>
          </a:p>
          <a:p>
            <a:r>
              <a:rPr lang="en-US" sz="3600" b="1" dirty="0" smtClean="0">
                <a:ln>
                  <a:solidFill>
                    <a:srgbClr val="002060"/>
                  </a:solidFill>
                </a:ln>
                <a:solidFill>
                  <a:srgbClr val="FF0000"/>
                </a:solidFill>
                <a:latin typeface="Candara" pitchFamily="34" charset="0"/>
              </a:rPr>
              <a:t>Low Impact Development</a:t>
            </a:r>
            <a:endParaRPr lang="en-US" sz="3600" b="1" dirty="0" smtClean="0">
              <a:solidFill>
                <a:srgbClr val="FF0000"/>
              </a:solidFill>
              <a:latin typeface="Candara" pitchFamily="34" charset="0"/>
            </a:endParaRPr>
          </a:p>
          <a:p>
            <a:pPr lvl="1">
              <a:buNone/>
            </a:pPr>
            <a:r>
              <a:rPr lang="en-US" sz="3600" dirty="0" smtClean="0">
                <a:solidFill>
                  <a:srgbClr val="002060"/>
                </a:solidFill>
                <a:latin typeface="Candara" pitchFamily="34" charset="0"/>
              </a:rPr>
              <a:t>Manage surface water onsite</a:t>
            </a:r>
            <a:endParaRPr lang="en-US" sz="3600" b="1" dirty="0" smtClean="0">
              <a:ln>
                <a:solidFill>
                  <a:srgbClr val="002060"/>
                </a:solidFill>
              </a:ln>
              <a:solidFill>
                <a:srgbClr val="FF0000"/>
              </a:solidFill>
              <a:latin typeface="Candara" pitchFamily="34" charset="0"/>
            </a:endParaRPr>
          </a:p>
          <a:p>
            <a:r>
              <a:rPr lang="en-US" sz="3600" b="1" dirty="0" smtClean="0">
                <a:ln>
                  <a:solidFill>
                    <a:srgbClr val="002060"/>
                  </a:solidFill>
                </a:ln>
                <a:solidFill>
                  <a:srgbClr val="FF0000"/>
                </a:solidFill>
                <a:latin typeface="Candara" pitchFamily="34" charset="0"/>
              </a:rPr>
              <a:t>Minimum Surface Water Impacts</a:t>
            </a:r>
          </a:p>
          <a:p>
            <a:pPr lvl="1">
              <a:buNone/>
            </a:pPr>
            <a:r>
              <a:rPr lang="en-US" sz="3600" dirty="0" smtClean="0">
                <a:solidFill>
                  <a:srgbClr val="002060"/>
                </a:solidFill>
                <a:latin typeface="Candara" pitchFamily="34" charset="0"/>
              </a:rPr>
              <a:t>Limit surface water release </a:t>
            </a:r>
          </a:p>
          <a:p>
            <a:r>
              <a:rPr lang="en-US" sz="3800" b="1" dirty="0" smtClean="0">
                <a:ln>
                  <a:solidFill>
                    <a:srgbClr val="002060"/>
                  </a:solidFill>
                </a:ln>
                <a:solidFill>
                  <a:srgbClr val="FF0000"/>
                </a:solidFill>
                <a:latin typeface="Candara" pitchFamily="34" charset="0"/>
              </a:rPr>
              <a:t>Adequate Infrastructure</a:t>
            </a:r>
          </a:p>
          <a:p>
            <a:pPr lvl="1">
              <a:buNone/>
            </a:pPr>
            <a:endParaRPr lang="en-US" dirty="0" smtClean="0">
              <a:solidFill>
                <a:srgbClr val="002060"/>
              </a:solidFill>
            </a:endParaRPr>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ormAutofit/>
          </a:bodyPr>
          <a:lstStyle/>
          <a:p>
            <a:r>
              <a:rPr lang="en-US" sz="5400" b="1" dirty="0" smtClean="0">
                <a:latin typeface="Candara" pitchFamily="34" charset="0"/>
              </a:rPr>
              <a:t>Questions???</a:t>
            </a:r>
            <a:endParaRPr lang="en-US" sz="5400" b="1" dirty="0">
              <a:latin typeface="Candara" pitchFamily="34" charset="0"/>
            </a:endParaRPr>
          </a:p>
        </p:txBody>
      </p:sp>
      <p:sp>
        <p:nvSpPr>
          <p:cNvPr id="3" name="Content Placeholder 2"/>
          <p:cNvSpPr>
            <a:spLocks noGrp="1"/>
          </p:cNvSpPr>
          <p:nvPr>
            <p:ph idx="1"/>
          </p:nvPr>
        </p:nvSpPr>
        <p:spPr>
          <a:xfrm>
            <a:off x="457200" y="1600200"/>
            <a:ext cx="8229600" cy="5029200"/>
          </a:xfrm>
        </p:spPr>
        <p:txBody>
          <a:bodyPr>
            <a:normAutofit fontScale="77500" lnSpcReduction="20000"/>
          </a:bodyPr>
          <a:lstStyle/>
          <a:p>
            <a:r>
              <a:rPr lang="en-US" sz="2800" b="1" dirty="0" smtClean="0">
                <a:latin typeface="Candara" pitchFamily="34" charset="0"/>
              </a:rPr>
              <a:t>Miranda Redinger</a:t>
            </a:r>
          </a:p>
          <a:p>
            <a:pPr>
              <a:buNone/>
            </a:pPr>
            <a:r>
              <a:rPr lang="en-US" sz="2800" b="1" dirty="0" smtClean="0">
                <a:latin typeface="Candara" pitchFamily="34" charset="0"/>
              </a:rPr>
              <a:t>	Project Manager, Associate Planner</a:t>
            </a:r>
          </a:p>
          <a:p>
            <a:pPr lvl="1">
              <a:buFont typeface="Wingdings" pitchFamily="2" charset="2"/>
              <a:buChar char="v"/>
            </a:pPr>
            <a:r>
              <a:rPr lang="en-US" sz="2800" b="1" dirty="0" smtClean="0">
                <a:latin typeface="Candara" pitchFamily="34" charset="0"/>
                <a:hlinkClick r:id="rId2"/>
              </a:rPr>
              <a:t>mredinger@shorelinewa.gov</a:t>
            </a:r>
            <a:endParaRPr lang="en-US" sz="2800" b="1" dirty="0" smtClean="0">
              <a:latin typeface="Candara" pitchFamily="34" charset="0"/>
            </a:endParaRPr>
          </a:p>
          <a:p>
            <a:pPr lvl="1">
              <a:buFont typeface="Wingdings" pitchFamily="2" charset="2"/>
              <a:buChar char="v"/>
            </a:pPr>
            <a:r>
              <a:rPr lang="en-US" sz="2800" b="1" dirty="0" smtClean="0">
                <a:latin typeface="Candara" pitchFamily="34" charset="0"/>
              </a:rPr>
              <a:t>206-801-2513</a:t>
            </a:r>
          </a:p>
          <a:p>
            <a:pPr>
              <a:buFont typeface="Arial" pitchFamily="34" charset="0"/>
              <a:buChar char="•"/>
            </a:pPr>
            <a:r>
              <a:rPr lang="en-US" sz="2800" b="1" dirty="0" smtClean="0">
                <a:latin typeface="Candara" pitchFamily="34" charset="0"/>
              </a:rPr>
              <a:t>Steve Cohn</a:t>
            </a:r>
          </a:p>
          <a:p>
            <a:pPr>
              <a:buNone/>
            </a:pPr>
            <a:r>
              <a:rPr lang="en-US" sz="2800" b="1" dirty="0" smtClean="0">
                <a:latin typeface="Candara" pitchFamily="34" charset="0"/>
              </a:rPr>
              <a:t>	Project Manager, Senior Planner</a:t>
            </a:r>
          </a:p>
          <a:p>
            <a:pPr lvl="1">
              <a:buFont typeface="Wingdings" pitchFamily="2" charset="2"/>
              <a:buChar char="v"/>
            </a:pPr>
            <a:r>
              <a:rPr lang="en-US" sz="2800" b="1" dirty="0" smtClean="0">
                <a:latin typeface="Candara" pitchFamily="34" charset="0"/>
                <a:hlinkClick r:id="rId3"/>
              </a:rPr>
              <a:t>scohn@shorelinewa.gov</a:t>
            </a:r>
            <a:endParaRPr lang="en-US" sz="2800" b="1" dirty="0" smtClean="0">
              <a:latin typeface="Candara" pitchFamily="34" charset="0"/>
            </a:endParaRPr>
          </a:p>
          <a:p>
            <a:pPr lvl="1">
              <a:buFont typeface="Wingdings" pitchFamily="2" charset="2"/>
              <a:buChar char="v"/>
            </a:pPr>
            <a:r>
              <a:rPr lang="en-US" sz="2800" b="1" dirty="0" smtClean="0">
                <a:latin typeface="Candara" pitchFamily="34" charset="0"/>
              </a:rPr>
              <a:t>206-801-2511</a:t>
            </a:r>
          </a:p>
          <a:p>
            <a:pPr>
              <a:buFont typeface="Arial" pitchFamily="34" charset="0"/>
              <a:buChar char="•"/>
            </a:pPr>
            <a:r>
              <a:rPr lang="en-US" sz="3000" b="1" dirty="0" smtClean="0">
                <a:latin typeface="Candara" pitchFamily="34" charset="0"/>
              </a:rPr>
              <a:t>Jill </a:t>
            </a:r>
            <a:r>
              <a:rPr lang="en-US" sz="3000" b="1" dirty="0" err="1" smtClean="0">
                <a:latin typeface="Candara" pitchFamily="34" charset="0"/>
              </a:rPr>
              <a:t>Mosqueda</a:t>
            </a:r>
            <a:r>
              <a:rPr lang="en-US" sz="3000" b="1" dirty="0" smtClean="0">
                <a:latin typeface="Candara" pitchFamily="34" charset="0"/>
              </a:rPr>
              <a:t>, P.E.</a:t>
            </a:r>
          </a:p>
          <a:p>
            <a:pPr>
              <a:buNone/>
            </a:pPr>
            <a:r>
              <a:rPr lang="en-US" sz="3000" b="1" dirty="0" smtClean="0">
                <a:latin typeface="Candara" pitchFamily="34" charset="0"/>
              </a:rPr>
              <a:t>	</a:t>
            </a:r>
            <a:r>
              <a:rPr lang="en-US" sz="2800" b="1" dirty="0" smtClean="0">
                <a:latin typeface="Candara" pitchFamily="34" charset="0"/>
              </a:rPr>
              <a:t>Development Review Engineer</a:t>
            </a:r>
          </a:p>
          <a:p>
            <a:pPr lvl="1">
              <a:buFont typeface="Wingdings" pitchFamily="2" charset="2"/>
              <a:buChar char="v"/>
            </a:pPr>
            <a:r>
              <a:rPr lang="en-US" sz="2800" b="1" dirty="0" smtClean="0">
                <a:latin typeface="Candara" pitchFamily="34" charset="0"/>
                <a:hlinkClick r:id="rId4"/>
              </a:rPr>
              <a:t>jmosqueda@shorelinewa.gov</a:t>
            </a:r>
            <a:endParaRPr lang="en-US" sz="2800" b="1" dirty="0" smtClean="0">
              <a:latin typeface="Candara" pitchFamily="34" charset="0"/>
            </a:endParaRPr>
          </a:p>
          <a:p>
            <a:pPr lvl="1">
              <a:buFont typeface="Wingdings" pitchFamily="2" charset="2"/>
              <a:buChar char="v"/>
            </a:pPr>
            <a:r>
              <a:rPr lang="en-US" sz="2800" b="1" dirty="0" smtClean="0">
                <a:latin typeface="Candara" pitchFamily="34" charset="0"/>
              </a:rPr>
              <a:t>206-801-2528</a:t>
            </a:r>
          </a:p>
          <a:p>
            <a:pPr>
              <a:buFont typeface="Arial" pitchFamily="34" charset="0"/>
              <a:buChar char="•"/>
            </a:pPr>
            <a:r>
              <a:rPr lang="en-US" sz="3000" b="1" dirty="0" smtClean="0">
                <a:latin typeface="Candara" pitchFamily="34" charset="0"/>
              </a:rPr>
              <a:t>Project web page</a:t>
            </a:r>
          </a:p>
          <a:p>
            <a:pPr lvl="1">
              <a:buFont typeface="Wingdings" pitchFamily="2" charset="2"/>
              <a:buChar char="v"/>
            </a:pPr>
            <a:r>
              <a:rPr lang="en-US" sz="2800" b="1" dirty="0" smtClean="0">
                <a:latin typeface="Candara" pitchFamily="34" charset="0"/>
              </a:rPr>
              <a:t>http://shorelinewa.gov/index.aspx?page=178</a:t>
            </a:r>
          </a:p>
          <a:p>
            <a:pPr>
              <a:buNone/>
            </a:pPr>
            <a:endParaRPr lang="en-US" b="1" dirty="0" smtClean="0">
              <a:latin typeface="Papyrus" pitchFamily="66" charset="0"/>
            </a:endParaRPr>
          </a:p>
          <a:p>
            <a:pPr>
              <a:buFont typeface="Wingdings" pitchFamily="2" charset="2"/>
              <a:buChar char="v"/>
            </a:pPr>
            <a:endParaRPr lang="en-US" b="1" dirty="0" smtClean="0">
              <a:latin typeface="Papyrus" pitchFamily="66" charset="0"/>
            </a:endParaRPr>
          </a:p>
          <a:p>
            <a:pPr>
              <a:buNone/>
            </a:pPr>
            <a:endParaRPr lang="en-US" b="1" dirty="0">
              <a:latin typeface="Papyrus" pitchFamily="66"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rmAutofit fontScale="90000"/>
          </a:bodyPr>
          <a:lstStyle/>
          <a:p>
            <a:r>
              <a:rPr lang="en-US" sz="4400" b="1" dirty="0" smtClean="0">
                <a:latin typeface="Candara" pitchFamily="34" charset="0"/>
              </a:rPr>
              <a:t/>
            </a:r>
            <a:br>
              <a:rPr lang="en-US" sz="4400" b="1" dirty="0" smtClean="0">
                <a:latin typeface="Candara" pitchFamily="34" charset="0"/>
              </a:rPr>
            </a:br>
            <a:r>
              <a:rPr lang="en-US" sz="4000" b="1" dirty="0" smtClean="0">
                <a:latin typeface="Candara" pitchFamily="34" charset="0"/>
              </a:rPr>
              <a:t>CAC Recommendation</a:t>
            </a:r>
            <a:endParaRPr lang="en-US" sz="4000" b="1" dirty="0">
              <a:latin typeface="Candara" pitchFamily="34" charset="0"/>
            </a:endParaRPr>
          </a:p>
        </p:txBody>
      </p:sp>
      <p:graphicFrame>
        <p:nvGraphicFramePr>
          <p:cNvPr id="4" name="Content Placeholder 3"/>
          <p:cNvGraphicFramePr>
            <a:graphicFrameLocks noChangeAspect="1"/>
          </p:cNvGraphicFramePr>
          <p:nvPr>
            <p:ph idx="1"/>
          </p:nvPr>
        </p:nvGraphicFramePr>
        <p:xfrm>
          <a:off x="31414" y="1169608"/>
          <a:ext cx="8883986" cy="5416519"/>
        </p:xfrm>
        <a:graphic>
          <a:graphicData uri="http://schemas.openxmlformats.org/presentationml/2006/ole">
            <p:oleObj spid="_x0000_s19458" name="Acrobat Document" r:id="rId3" imgW="11657143" imgH="7542857" progId="AcroExch.Document.7">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09600"/>
          </a:xfrm>
        </p:spPr>
        <p:txBody>
          <a:bodyPr>
            <a:normAutofit fontScale="90000"/>
          </a:bodyPr>
          <a:lstStyle/>
          <a:p>
            <a:r>
              <a:rPr lang="en-US" sz="4400" b="1" dirty="0" smtClean="0">
                <a:latin typeface="Candara" pitchFamily="34" charset="0"/>
              </a:rPr>
              <a:t>Minority Report Recommendation</a:t>
            </a:r>
            <a:endParaRPr lang="en-US" sz="4400" dirty="0">
              <a:latin typeface="Candara" pitchFamily="34" charset="0"/>
            </a:endParaRPr>
          </a:p>
        </p:txBody>
      </p:sp>
      <p:graphicFrame>
        <p:nvGraphicFramePr>
          <p:cNvPr id="4" name="Content Placeholder 3"/>
          <p:cNvGraphicFramePr>
            <a:graphicFrameLocks noChangeAspect="1"/>
          </p:cNvGraphicFramePr>
          <p:nvPr>
            <p:ph idx="1"/>
          </p:nvPr>
        </p:nvGraphicFramePr>
        <p:xfrm>
          <a:off x="138392" y="1273810"/>
          <a:ext cx="8777008" cy="5370712"/>
        </p:xfrm>
        <a:graphic>
          <a:graphicData uri="http://schemas.openxmlformats.org/presentationml/2006/ole">
            <p:oleObj spid="_x0000_s20482" name="Acrobat Document" r:id="rId3" imgW="32914286" imgH="24685714" progId="AcroExch.Document.7">
              <p:embed/>
            </p:oleObj>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normAutofit/>
          </a:bodyPr>
          <a:lstStyle/>
          <a:p>
            <a:r>
              <a:rPr lang="en-US" sz="4800" b="1" dirty="0" smtClean="0">
                <a:latin typeface="Candara" pitchFamily="34" charset="0"/>
              </a:rPr>
              <a:t>Background- </a:t>
            </a:r>
            <a:r>
              <a:rPr lang="en-US" sz="2800" b="1" dirty="0" smtClean="0">
                <a:latin typeface="Candara" pitchFamily="34" charset="0"/>
              </a:rPr>
              <a:t>Subarea Plan Adoption</a:t>
            </a:r>
            <a:endParaRPr lang="en-US" sz="4800" dirty="0">
              <a:latin typeface="Candara" pitchFamily="34" charset="0"/>
            </a:endParaRPr>
          </a:p>
        </p:txBody>
      </p:sp>
      <p:sp>
        <p:nvSpPr>
          <p:cNvPr id="3" name="Content Placeholder 2"/>
          <p:cNvSpPr>
            <a:spLocks noGrp="1"/>
          </p:cNvSpPr>
          <p:nvPr>
            <p:ph idx="1"/>
          </p:nvPr>
        </p:nvSpPr>
        <p:spPr>
          <a:xfrm>
            <a:off x="457200" y="1447800"/>
            <a:ext cx="8458200" cy="4876800"/>
          </a:xfrm>
        </p:spPr>
        <p:txBody>
          <a:bodyPr>
            <a:normAutofit/>
          </a:bodyPr>
          <a:lstStyle/>
          <a:p>
            <a:r>
              <a:rPr lang="en-US" sz="2800" b="1" dirty="0" smtClean="0">
                <a:latin typeface="Candara" pitchFamily="34" charset="0"/>
              </a:rPr>
              <a:t>Council voted unanimously to adopt the Southeast Neighborhoods Subarea Plan on May 24, 2010</a:t>
            </a:r>
          </a:p>
          <a:p>
            <a:r>
              <a:rPr lang="en-US" sz="2800" b="1" dirty="0" smtClean="0">
                <a:latin typeface="Candara" pitchFamily="34" charset="0"/>
              </a:rPr>
              <a:t>Subarea Plan contained Comprehensive Plan Map and Policy Recommendations</a:t>
            </a:r>
          </a:p>
          <a:p>
            <a:r>
              <a:rPr lang="en-US" sz="2800" b="1" dirty="0" smtClean="0">
                <a:latin typeface="Candara" pitchFamily="34" charset="0"/>
              </a:rPr>
              <a:t>Implementation options were an agenda item at the July 1</a:t>
            </a:r>
            <a:r>
              <a:rPr lang="en-US" sz="2800" b="1" baseline="30000" dirty="0" smtClean="0">
                <a:latin typeface="Candara" pitchFamily="34" charset="0"/>
              </a:rPr>
              <a:t>st</a:t>
            </a:r>
            <a:r>
              <a:rPr lang="en-US" sz="2800" b="1" dirty="0" smtClean="0">
                <a:latin typeface="Candara" pitchFamily="34" charset="0"/>
              </a:rPr>
              <a:t> Planning Commission meeting, and the August 2</a:t>
            </a:r>
            <a:r>
              <a:rPr lang="en-US" sz="2800" b="1" baseline="30000" dirty="0" smtClean="0">
                <a:latin typeface="Candara" pitchFamily="34" charset="0"/>
              </a:rPr>
              <a:t>nd</a:t>
            </a:r>
            <a:r>
              <a:rPr lang="en-US" sz="2800" b="1" dirty="0" smtClean="0">
                <a:latin typeface="Candara" pitchFamily="34" charset="0"/>
              </a:rPr>
              <a:t> joint Commission/Council meeting</a:t>
            </a:r>
          </a:p>
          <a:p>
            <a:r>
              <a:rPr lang="en-US" sz="2800" b="1" dirty="0" smtClean="0">
                <a:latin typeface="Candara" pitchFamily="34" charset="0"/>
              </a:rPr>
              <a:t>Community meeting was held on September 21</a:t>
            </a:r>
            <a:r>
              <a:rPr lang="en-US" sz="2800" b="1" baseline="30000" dirty="0" smtClean="0">
                <a:latin typeface="Candara" pitchFamily="34" charset="0"/>
              </a:rPr>
              <a:t>st</a:t>
            </a:r>
            <a:r>
              <a:rPr lang="en-US" sz="2800" b="1" dirty="0" smtClean="0">
                <a:latin typeface="Candara" pitchFamily="34" charset="0"/>
              </a:rPr>
              <a:t> to discuss implementation options with residents of subarea</a:t>
            </a:r>
          </a:p>
          <a:p>
            <a:endParaRPr lang="en-US" sz="2800" b="1" dirty="0" smtClean="0">
              <a:latin typeface="Candara"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066800"/>
          </a:xfrm>
        </p:spPr>
        <p:txBody>
          <a:bodyPr>
            <a:normAutofit fontScale="90000"/>
          </a:bodyPr>
          <a:lstStyle/>
          <a:p>
            <a:r>
              <a:rPr lang="en-US" b="1" dirty="0" smtClean="0">
                <a:latin typeface="Candara" pitchFamily="34" charset="0"/>
              </a:rPr>
              <a:t>Comprehensive Plan Policy </a:t>
            </a:r>
            <a:br>
              <a:rPr lang="en-US" b="1" dirty="0" smtClean="0">
                <a:latin typeface="Candara" pitchFamily="34" charset="0"/>
              </a:rPr>
            </a:br>
            <a:r>
              <a:rPr lang="en-US" b="1" dirty="0" smtClean="0">
                <a:latin typeface="Candara" pitchFamily="34" charset="0"/>
              </a:rPr>
              <a:t>LU11:</a:t>
            </a:r>
            <a:endParaRPr lang="en-US" b="1" dirty="0">
              <a:latin typeface="Candara" pitchFamily="34" charset="0"/>
            </a:endParaRPr>
          </a:p>
        </p:txBody>
      </p:sp>
      <p:sp>
        <p:nvSpPr>
          <p:cNvPr id="3" name="Content Placeholder 2"/>
          <p:cNvSpPr>
            <a:spLocks noGrp="1"/>
          </p:cNvSpPr>
          <p:nvPr>
            <p:ph idx="1"/>
          </p:nvPr>
        </p:nvSpPr>
        <p:spPr>
          <a:xfrm>
            <a:off x="457200" y="1935480"/>
            <a:ext cx="8229600" cy="4693920"/>
          </a:xfrm>
        </p:spPr>
        <p:txBody>
          <a:bodyPr>
            <a:normAutofit fontScale="92500" lnSpcReduction="10000"/>
          </a:bodyPr>
          <a:lstStyle/>
          <a:p>
            <a:r>
              <a:rPr lang="en-US" b="1" dirty="0" smtClean="0">
                <a:latin typeface="Candara" pitchFamily="34" charset="0"/>
              </a:rPr>
              <a:t>The Medium Density Residential land use designation is intended for areas currently developed with medium density residential dwelling uses; and to areas where single family detached dwelling units might be redeveloped at slightly higher densities; and to areas currently zoned for medium density residential.  Single family dwelling units, duplexes, triplexes, zero lot line houses, townhouses and cottage housing will be permitted.  Apartments will be allowed under certain conditions.</a:t>
            </a:r>
          </a:p>
          <a:p>
            <a:r>
              <a:rPr lang="en-US" b="1" dirty="0" smtClean="0">
                <a:latin typeface="Candara" pitchFamily="34" charset="0"/>
              </a:rPr>
              <a:t>The permitted base density for this designation may not exceed 12 dwelling units per acre unless a neighborhood plan, subarea plan or special district overlay plan/zone has been approved…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r>
              <a:rPr lang="en-US" sz="6600" b="1" dirty="0" smtClean="0">
                <a:latin typeface="Candara" pitchFamily="34" charset="0"/>
              </a:rPr>
              <a:t/>
            </a:r>
            <a:br>
              <a:rPr lang="en-US" sz="6600" b="1" dirty="0" smtClean="0">
                <a:latin typeface="Candara" pitchFamily="34" charset="0"/>
              </a:rPr>
            </a:br>
            <a:r>
              <a:rPr lang="en-US" sz="4400" b="1" dirty="0" smtClean="0">
                <a:latin typeface="Candara" pitchFamily="34" charset="0"/>
              </a:rPr>
              <a:t>Comprehensive Plan </a:t>
            </a:r>
            <a:r>
              <a:rPr lang="en-US" sz="1800" b="1" dirty="0" smtClean="0">
                <a:latin typeface="Candara" pitchFamily="34" charset="0"/>
              </a:rPr>
              <a:t>*</a:t>
            </a:r>
            <a:r>
              <a:rPr lang="en-US" sz="2000" b="1" i="1" dirty="0" smtClean="0">
                <a:latin typeface="Candara" pitchFamily="34" charset="0"/>
              </a:rPr>
              <a:t>Adopted by City Council in May 2010</a:t>
            </a:r>
            <a:endParaRPr lang="en-US" sz="2000" i="1" dirty="0">
              <a:latin typeface="Candara" pitchFamily="34" charset="0"/>
            </a:endParaRPr>
          </a:p>
        </p:txBody>
      </p:sp>
      <p:graphicFrame>
        <p:nvGraphicFramePr>
          <p:cNvPr id="4" name="Content Placeholder 3"/>
          <p:cNvGraphicFramePr>
            <a:graphicFrameLocks noChangeAspect="1"/>
          </p:cNvGraphicFramePr>
          <p:nvPr>
            <p:ph idx="1"/>
          </p:nvPr>
        </p:nvGraphicFramePr>
        <p:xfrm>
          <a:off x="225301" y="1447800"/>
          <a:ext cx="8660049" cy="5151437"/>
        </p:xfrm>
        <a:graphic>
          <a:graphicData uri="http://schemas.openxmlformats.org/presentationml/2006/ole">
            <p:oleObj spid="_x0000_s21506" name="Acrobat Document" r:id="rId3" imgW="11657143" imgH="7542857" progId="AcroExch.Document.7">
              <p:embed/>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600200"/>
          </a:xfrm>
        </p:spPr>
        <p:txBody>
          <a:bodyPr>
            <a:normAutofit/>
          </a:bodyPr>
          <a:lstStyle/>
          <a:p>
            <a:r>
              <a:rPr lang="en-US" sz="4800" b="1" dirty="0" smtClean="0">
                <a:latin typeface="Candara" pitchFamily="34" charset="0"/>
              </a:rPr>
              <a:t>Implementation Options </a:t>
            </a:r>
            <a:r>
              <a:rPr lang="en-US" sz="4000" b="1" dirty="0" smtClean="0">
                <a:latin typeface="Candara" pitchFamily="34" charset="0"/>
              </a:rPr>
              <a:t>Presented Previously</a:t>
            </a:r>
            <a:endParaRPr lang="en-US" sz="4000" b="1" dirty="0">
              <a:latin typeface="Candara" pitchFamily="34" charset="0"/>
            </a:endParaRPr>
          </a:p>
        </p:txBody>
      </p:sp>
      <p:sp>
        <p:nvSpPr>
          <p:cNvPr id="3" name="Content Placeholder 2"/>
          <p:cNvSpPr>
            <a:spLocks noGrp="1"/>
          </p:cNvSpPr>
          <p:nvPr>
            <p:ph idx="1"/>
          </p:nvPr>
        </p:nvSpPr>
        <p:spPr>
          <a:xfrm>
            <a:off x="457200" y="2209800"/>
            <a:ext cx="8229600" cy="4114800"/>
          </a:xfrm>
        </p:spPr>
        <p:txBody>
          <a:bodyPr>
            <a:normAutofit lnSpcReduction="10000"/>
          </a:bodyPr>
          <a:lstStyle/>
          <a:p>
            <a:r>
              <a:rPr lang="en-US" sz="2800" b="1" dirty="0" smtClean="0">
                <a:latin typeface="Candara" pitchFamily="34" charset="0"/>
              </a:rPr>
              <a:t>Implement vision for subarea using:</a:t>
            </a:r>
          </a:p>
          <a:p>
            <a:pPr marL="514350" indent="-514350">
              <a:buNone/>
            </a:pPr>
            <a:r>
              <a:rPr lang="en-US" sz="2800" b="1" dirty="0" smtClean="0">
                <a:latin typeface="Candara" pitchFamily="34" charset="0"/>
              </a:rPr>
              <a:t>1)	Only existing zoning categories</a:t>
            </a:r>
          </a:p>
          <a:p>
            <a:pPr marL="514350" indent="-514350">
              <a:buNone/>
            </a:pPr>
            <a:r>
              <a:rPr lang="en-US" sz="2800" b="1" dirty="0" smtClean="0">
                <a:latin typeface="Candara" pitchFamily="34" charset="0"/>
              </a:rPr>
              <a:t>2)	Existing as well as new zoning categories, such as </a:t>
            </a:r>
          </a:p>
          <a:p>
            <a:pPr marL="514350" indent="-514350">
              <a:buNone/>
            </a:pPr>
            <a:r>
              <a:rPr lang="en-US" sz="2800" b="1" dirty="0" smtClean="0">
                <a:latin typeface="Candara" pitchFamily="34" charset="0"/>
              </a:rPr>
              <a:t>	R-36 and/or a Mixed Use Zone geared towards residential neighborhood commercial districts</a:t>
            </a:r>
          </a:p>
          <a:p>
            <a:pPr marL="514350" indent="-514350">
              <a:buNone/>
            </a:pPr>
            <a:r>
              <a:rPr lang="en-US" sz="2800" b="1" dirty="0" smtClean="0">
                <a:latin typeface="Candara" pitchFamily="34" charset="0"/>
              </a:rPr>
              <a:t>3)	The above, in conjunction with Planned Areas in one or more locations</a:t>
            </a:r>
          </a:p>
          <a:p>
            <a:pPr marL="514350" indent="-514350"/>
            <a:r>
              <a:rPr lang="en-US" sz="2800" b="1" dirty="0" smtClean="0">
                <a:latin typeface="Candara" pitchFamily="34" charset="0"/>
              </a:rPr>
              <a:t>Staff recommendation utilizes combination of these options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ndara" pitchFamily="34" charset="0"/>
              </a:rPr>
              <a:t>Staff Recommendation</a:t>
            </a:r>
            <a:endParaRPr lang="en-US" b="1" dirty="0">
              <a:latin typeface="Candara" pitchFamily="34" charset="0"/>
            </a:endParaRPr>
          </a:p>
        </p:txBody>
      </p:sp>
      <p:sp>
        <p:nvSpPr>
          <p:cNvPr id="3" name="Content Placeholder 2"/>
          <p:cNvSpPr>
            <a:spLocks noGrp="1"/>
          </p:cNvSpPr>
          <p:nvPr>
            <p:ph idx="1"/>
          </p:nvPr>
        </p:nvSpPr>
        <p:spPr/>
        <p:txBody>
          <a:bodyPr>
            <a:normAutofit/>
          </a:bodyPr>
          <a:lstStyle/>
          <a:p>
            <a:r>
              <a:rPr lang="en-US" sz="2800" b="1" dirty="0" smtClean="0">
                <a:latin typeface="Candara" pitchFamily="34" charset="0"/>
              </a:rPr>
              <a:t>Existing zoning is retained for the bulk of the properties within the subarea</a:t>
            </a:r>
          </a:p>
          <a:p>
            <a:r>
              <a:rPr lang="en-US" sz="2800" b="1" dirty="0" smtClean="0">
                <a:latin typeface="Candara" pitchFamily="34" charset="0"/>
              </a:rPr>
              <a:t>One new zoning category is proposed- A less intense version of the Mixed Use Zone for parcels adjacent to 15</a:t>
            </a:r>
            <a:r>
              <a:rPr lang="en-US" sz="2800" b="1" baseline="30000" dirty="0" smtClean="0">
                <a:latin typeface="Candara" pitchFamily="34" charset="0"/>
              </a:rPr>
              <a:t>th</a:t>
            </a:r>
            <a:r>
              <a:rPr lang="en-US" sz="2800" b="1" dirty="0" smtClean="0">
                <a:latin typeface="Candara" pitchFamily="34" charset="0"/>
              </a:rPr>
              <a:t> Ave.</a:t>
            </a:r>
          </a:p>
          <a:p>
            <a:r>
              <a:rPr lang="en-US" sz="2800" b="1" dirty="0" smtClean="0">
                <a:latin typeface="Candara" pitchFamily="34" charset="0"/>
              </a:rPr>
              <a:t>Not recommended:  Creation of a new R-36 residential zoning district</a:t>
            </a:r>
          </a:p>
          <a:p>
            <a:r>
              <a:rPr lang="en-US" sz="2800" b="1" dirty="0" smtClean="0">
                <a:latin typeface="Candara" pitchFamily="34" charset="0"/>
              </a:rPr>
              <a:t>One Planned Area is proposed, in the SE corner between Bothell Way and 145</a:t>
            </a:r>
            <a:r>
              <a:rPr lang="en-US" sz="2800" b="1" baseline="30000" dirty="0" smtClean="0">
                <a:latin typeface="Candara" pitchFamily="34" charset="0"/>
              </a:rPr>
              <a:t>th</a:t>
            </a:r>
            <a:r>
              <a:rPr lang="en-US" sz="2800" b="1" dirty="0" smtClean="0">
                <a:latin typeface="Candara" pitchFamily="34" charset="0"/>
              </a:rPr>
              <a:t> Ave.</a:t>
            </a:r>
            <a:endParaRPr lang="en-US" sz="2800" b="1" dirty="0">
              <a:latin typeface="Candara"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r>
              <a:rPr lang="en-US" b="1" dirty="0" smtClean="0">
                <a:latin typeface="Candara" pitchFamily="34" charset="0"/>
              </a:rPr>
              <a:t>Staff Recommendation</a:t>
            </a:r>
            <a:endParaRPr lang="en-US" dirty="0"/>
          </a:p>
        </p:txBody>
      </p:sp>
      <p:graphicFrame>
        <p:nvGraphicFramePr>
          <p:cNvPr id="4" name="Content Placeholder 3"/>
          <p:cNvGraphicFramePr>
            <a:graphicFrameLocks noChangeAspect="1"/>
          </p:cNvGraphicFramePr>
          <p:nvPr>
            <p:ph idx="1"/>
          </p:nvPr>
        </p:nvGraphicFramePr>
        <p:xfrm>
          <a:off x="381000" y="1524000"/>
          <a:ext cx="8530315" cy="5181600"/>
        </p:xfrm>
        <a:graphic>
          <a:graphicData uri="http://schemas.openxmlformats.org/presentationml/2006/ole">
            <p:oleObj spid="_x0000_s47106" name="Acrobat Document" r:id="rId3" imgW="11657143" imgH="7542857" progId="AcroExch.Document.7">
              <p:embed/>
            </p:oleObj>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r>
              <a:rPr lang="en-US" b="1" dirty="0" smtClean="0">
                <a:latin typeface="Candara" pitchFamily="34" charset="0"/>
              </a:rPr>
              <a:t>Proposed Zoning Changes</a:t>
            </a:r>
            <a:endParaRPr lang="en-US" b="1" dirty="0">
              <a:latin typeface="Candara" pitchFamily="34" charset="0"/>
            </a:endParaRPr>
          </a:p>
        </p:txBody>
      </p:sp>
      <p:graphicFrame>
        <p:nvGraphicFramePr>
          <p:cNvPr id="4" name="Content Placeholder 3"/>
          <p:cNvGraphicFramePr>
            <a:graphicFrameLocks noChangeAspect="1"/>
          </p:cNvGraphicFramePr>
          <p:nvPr>
            <p:ph idx="1"/>
          </p:nvPr>
        </p:nvGraphicFramePr>
        <p:xfrm>
          <a:off x="426658" y="1447800"/>
          <a:ext cx="8183942" cy="5295099"/>
        </p:xfrm>
        <a:graphic>
          <a:graphicData uri="http://schemas.openxmlformats.org/presentationml/2006/ole">
            <p:oleObj spid="_x0000_s48130" name="Acrobat Document" r:id="rId3" imgW="11657143" imgH="7542857" progId="AcroExch.Document.7">
              <p:embed/>
            </p:oleObj>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r>
              <a:rPr lang="en-US" b="1" dirty="0" smtClean="0">
                <a:latin typeface="Candara" pitchFamily="34" charset="0"/>
              </a:rPr>
              <a:t>Issues Raised in Comment Letters</a:t>
            </a:r>
            <a:endParaRPr lang="en-US" b="1" dirty="0">
              <a:latin typeface="Candara" pitchFamily="34" charset="0"/>
            </a:endParaRPr>
          </a:p>
        </p:txBody>
      </p:sp>
      <p:sp>
        <p:nvSpPr>
          <p:cNvPr id="3" name="Content Placeholder 2"/>
          <p:cNvSpPr>
            <a:spLocks noGrp="1"/>
          </p:cNvSpPr>
          <p:nvPr>
            <p:ph idx="1"/>
          </p:nvPr>
        </p:nvSpPr>
        <p:spPr>
          <a:xfrm>
            <a:off x="457200" y="1524000"/>
            <a:ext cx="8229600" cy="4800600"/>
          </a:xfrm>
        </p:spPr>
        <p:txBody>
          <a:bodyPr/>
          <a:lstStyle/>
          <a:p>
            <a:r>
              <a:rPr lang="en-US" b="1" dirty="0" smtClean="0">
                <a:latin typeface="Candara" pitchFamily="34" charset="0"/>
              </a:rPr>
              <a:t>Traffic- Perception that existing safety issues preclude additional development</a:t>
            </a:r>
          </a:p>
          <a:p>
            <a:r>
              <a:rPr lang="en-US" b="1" dirty="0" smtClean="0">
                <a:latin typeface="Candara" pitchFamily="34" charset="0"/>
              </a:rPr>
              <a:t>Hydrology- Perception that groundwater table is high, which should preclude additional development</a:t>
            </a:r>
          </a:p>
          <a:p>
            <a:r>
              <a:rPr lang="en-US" b="1" dirty="0" smtClean="0">
                <a:latin typeface="Candara" pitchFamily="34" charset="0"/>
              </a:rPr>
              <a:t>Crime and inter-jurisdictional coordination- Suggestion for lighting and communications planning</a:t>
            </a:r>
          </a:p>
          <a:p>
            <a:r>
              <a:rPr lang="en-US" b="1" dirty="0" smtClean="0">
                <a:latin typeface="Candara" pitchFamily="34" charset="0"/>
              </a:rPr>
              <a:t>Transition Zoning- Requests to align the map more closely with Policy Recommendations to step-down zoning</a:t>
            </a:r>
          </a:p>
          <a:p>
            <a:r>
              <a:rPr lang="en-US" b="1" dirty="0" smtClean="0">
                <a:latin typeface="Candara" pitchFamily="34" charset="0"/>
              </a:rPr>
              <a:t>Transit-Oriented Development- Suggestion to incorporate TOD into Planned Area for SE corner</a:t>
            </a:r>
          </a:p>
          <a:p>
            <a:endParaRPr lang="en-US" b="1" dirty="0">
              <a:latin typeface="Candara"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r>
              <a:rPr lang="en-US" b="1" dirty="0" smtClean="0">
                <a:latin typeface="Candara" pitchFamily="34" charset="0"/>
              </a:rPr>
              <a:t>Neighborhood Traffic Action Plan</a:t>
            </a:r>
            <a:endParaRPr lang="en-US" b="1" dirty="0">
              <a:latin typeface="Candara" pitchFamily="34" charset="0"/>
            </a:endParaRPr>
          </a:p>
        </p:txBody>
      </p:sp>
      <p:pic>
        <p:nvPicPr>
          <p:cNvPr id="53250" name="Picture 2"/>
          <p:cNvPicPr>
            <a:picLocks noGrp="1" noChangeAspect="1" noChangeArrowheads="1"/>
          </p:cNvPicPr>
          <p:nvPr>
            <p:ph idx="1"/>
          </p:nvPr>
        </p:nvPicPr>
        <p:blipFill>
          <a:blip r:embed="rId2" cstate="print"/>
          <a:srcRect/>
          <a:stretch>
            <a:fillRect/>
          </a:stretch>
        </p:blipFill>
        <p:spPr bwMode="auto">
          <a:xfrm>
            <a:off x="81367" y="1524000"/>
            <a:ext cx="8981268" cy="4800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1404</TotalTime>
  <Words>635</Words>
  <Application>Microsoft Office PowerPoint</Application>
  <PresentationFormat>On-screen Show (4:3)</PresentationFormat>
  <Paragraphs>91</Paragraphs>
  <Slides>20</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2" baseType="lpstr">
      <vt:lpstr>Flow</vt:lpstr>
      <vt:lpstr>Acrobat Document</vt:lpstr>
      <vt:lpstr>Southeast Neighborhoods Subarea Plan Implementation</vt:lpstr>
      <vt:lpstr>Background- Subarea Plan Adoption</vt:lpstr>
      <vt:lpstr> Comprehensive Plan *Adopted by City Council in May 2010</vt:lpstr>
      <vt:lpstr>Implementation Options Presented Previously</vt:lpstr>
      <vt:lpstr>Staff Recommendation</vt:lpstr>
      <vt:lpstr>Staff Recommendation</vt:lpstr>
      <vt:lpstr>Proposed Zoning Changes</vt:lpstr>
      <vt:lpstr>Issues Raised in Comment Letters</vt:lpstr>
      <vt:lpstr>Neighborhood Traffic Action Plan</vt:lpstr>
      <vt:lpstr>Transition Zoning</vt:lpstr>
      <vt:lpstr>Drainage Basins  Thornton Creek- Hamlin Creek West Lake Washington</vt:lpstr>
      <vt:lpstr> Hydrology </vt:lpstr>
      <vt:lpstr> Forest     &lt;1% runoff Post Development      20-30% runoff </vt:lpstr>
      <vt:lpstr>Surface Drainage Patterns</vt:lpstr>
      <vt:lpstr>Standards</vt:lpstr>
      <vt:lpstr>Development</vt:lpstr>
      <vt:lpstr>Questions???</vt:lpstr>
      <vt:lpstr> CAC Recommendation</vt:lpstr>
      <vt:lpstr>Minority Report Recommendation</vt:lpstr>
      <vt:lpstr>Comprehensive Plan Policy  LU11:</vt:lpstr>
    </vt:vector>
  </TitlesOfParts>
  <Company>City of Shoreline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mredinger</dc:creator>
  <cp:lastModifiedBy>mredinger</cp:lastModifiedBy>
  <cp:revision>141</cp:revision>
  <dcterms:created xsi:type="dcterms:W3CDTF">2010-08-10T22:38:24Z</dcterms:created>
  <dcterms:modified xsi:type="dcterms:W3CDTF">2010-10-21T23:05:03Z</dcterms:modified>
</cp:coreProperties>
</file>